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</p:sldIdLst>
  <p:sldSz cx="12192000" cy="6858000"/>
  <p:notesSz cx="6858000" cy="91995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E3F3A7-8EBD-4ACD-9C8E-8146811CA7BD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5D5FEC-212F-43F9-8FFA-58A093443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90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 you handle the enthalpy?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Solve these Hess’s Law Problems!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080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98368"/>
            <a:ext cx="9905998" cy="119181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Question 1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090863"/>
            <a:ext cx="9905999" cy="4700338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 smtClean="0"/>
              <a:t>Find the standard enthalpy for the reaction:</a:t>
            </a:r>
          </a:p>
          <a:p>
            <a:pPr lvl="1"/>
            <a:r>
              <a:rPr lang="en-US" sz="4000" dirty="0" smtClean="0"/>
              <a:t>C</a:t>
            </a:r>
            <a:r>
              <a:rPr lang="en-US" sz="4000" baseline="-25000" dirty="0" smtClean="0"/>
              <a:t>(s)</a:t>
            </a:r>
            <a:r>
              <a:rPr lang="en-US" sz="4000" dirty="0" smtClean="0"/>
              <a:t> + ½O</a:t>
            </a:r>
            <a:r>
              <a:rPr lang="en-US" sz="4000" baseline="-25000" dirty="0" smtClean="0"/>
              <a:t>2(g)</a:t>
            </a:r>
            <a:r>
              <a:rPr lang="en-US" sz="4000" dirty="0" smtClean="0"/>
              <a:t> </a:t>
            </a:r>
            <a:r>
              <a:rPr lang="en-US" sz="4000" b="1" dirty="0" smtClean="0">
                <a:sym typeface="Wingdings" panose="05000000000000000000" pitchFamily="2" charset="2"/>
              </a:rPr>
              <a:t></a:t>
            </a:r>
            <a:r>
              <a:rPr lang="en-US" sz="4000" dirty="0" smtClean="0">
                <a:sym typeface="Wingdings" panose="05000000000000000000" pitchFamily="2" charset="2"/>
              </a:rPr>
              <a:t> CO</a:t>
            </a:r>
            <a:r>
              <a:rPr lang="en-US" sz="4000" baseline="-25000" dirty="0" smtClean="0">
                <a:sym typeface="Wingdings" panose="05000000000000000000" pitchFamily="2" charset="2"/>
              </a:rPr>
              <a:t>(g)</a:t>
            </a:r>
            <a:endParaRPr lang="en-US" sz="4000" baseline="-25000" dirty="0" smtClean="0"/>
          </a:p>
          <a:p>
            <a:r>
              <a:rPr lang="en-US" sz="4400" dirty="0" smtClean="0"/>
              <a:t>Given that:</a:t>
            </a:r>
          </a:p>
          <a:p>
            <a:pPr lvl="1"/>
            <a:r>
              <a:rPr lang="en-US" sz="4000" dirty="0"/>
              <a:t>C</a:t>
            </a:r>
            <a:r>
              <a:rPr lang="en-US" sz="4000" baseline="-25000" dirty="0"/>
              <a:t>(s)</a:t>
            </a:r>
            <a:r>
              <a:rPr lang="en-US" sz="4000" dirty="0"/>
              <a:t> </a:t>
            </a:r>
            <a:r>
              <a:rPr lang="en-US" sz="4000" dirty="0" smtClean="0"/>
              <a:t>+ </a:t>
            </a:r>
            <a:r>
              <a:rPr lang="en-US" sz="4000" dirty="0"/>
              <a:t>O</a:t>
            </a:r>
            <a:r>
              <a:rPr lang="en-US" sz="4000" baseline="-25000" dirty="0"/>
              <a:t>2(g)</a:t>
            </a:r>
            <a:r>
              <a:rPr lang="en-US" sz="4000" dirty="0"/>
              <a:t> </a:t>
            </a:r>
            <a:r>
              <a:rPr lang="en-US" sz="4000" dirty="0" smtClean="0">
                <a:sym typeface="Wingdings" panose="05000000000000000000" pitchFamily="2" charset="2"/>
              </a:rPr>
              <a:t> </a:t>
            </a:r>
            <a:r>
              <a:rPr lang="en-US" sz="4000" dirty="0">
                <a:sym typeface="Wingdings" panose="05000000000000000000" pitchFamily="2" charset="2"/>
              </a:rPr>
              <a:t>CO</a:t>
            </a:r>
            <a:r>
              <a:rPr lang="en-US" sz="4000" baseline="-25000" dirty="0">
                <a:sym typeface="Wingdings" panose="05000000000000000000" pitchFamily="2" charset="2"/>
              </a:rPr>
              <a:t>2(g)</a:t>
            </a:r>
            <a:r>
              <a:rPr lang="en-US" sz="4000" dirty="0">
                <a:sym typeface="Wingdings" panose="05000000000000000000" pitchFamily="2" charset="2"/>
              </a:rPr>
              <a:t>		</a:t>
            </a:r>
            <a:r>
              <a:rPr lang="en-US" sz="4000" dirty="0" smtClean="0">
                <a:sym typeface="Wingdings" panose="05000000000000000000" pitchFamily="2" charset="2"/>
              </a:rPr>
              <a:t>	</a:t>
            </a:r>
            <a:r>
              <a:rPr lang="el-GR" sz="4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Δ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H= -394 kJ</a:t>
            </a:r>
          </a:p>
          <a:p>
            <a:pPr lvl="1"/>
            <a:r>
              <a:rPr lang="en-US" sz="4000" dirty="0">
                <a:sym typeface="Wingdings" panose="05000000000000000000" pitchFamily="2" charset="2"/>
              </a:rPr>
              <a:t>CO</a:t>
            </a:r>
            <a:r>
              <a:rPr lang="en-US" sz="4000" baseline="-25000" dirty="0">
                <a:sym typeface="Wingdings" panose="05000000000000000000" pitchFamily="2" charset="2"/>
              </a:rPr>
              <a:t>2(g) </a:t>
            </a: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CO</a:t>
            </a:r>
            <a:r>
              <a:rPr lang="en-US" sz="4000" baseline="-25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(g)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+ </a:t>
            </a:r>
            <a:r>
              <a:rPr lang="en-US" sz="4000" dirty="0"/>
              <a:t>½O</a:t>
            </a:r>
            <a:r>
              <a:rPr lang="en-US" sz="4000" baseline="-25000" dirty="0"/>
              <a:t>2(g)</a:t>
            </a:r>
            <a:r>
              <a:rPr lang="en-US" sz="4000" dirty="0"/>
              <a:t> </a:t>
            </a:r>
            <a:r>
              <a:rPr lang="en-US" sz="4000" dirty="0" smtClean="0"/>
              <a:t>	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		</a:t>
            </a:r>
            <a:r>
              <a:rPr lang="el-GR" sz="4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Δ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H= 283 </a:t>
            </a: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kJ</a:t>
            </a:r>
            <a:endParaRPr lang="en-US" sz="4400" dirty="0" smtClean="0"/>
          </a:p>
          <a:p>
            <a:r>
              <a:rPr lang="en-US" sz="4400" dirty="0" smtClean="0"/>
              <a:t>Answer:		-111 kJ</a:t>
            </a:r>
          </a:p>
        </p:txBody>
      </p:sp>
    </p:spTree>
    <p:extLst>
      <p:ext uri="{BB962C8B-B14F-4D97-AF65-F5344CB8AC3E}">
        <p14:creationId xmlns:p14="http://schemas.microsoft.com/office/powerpoint/2010/main" val="245592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98368"/>
            <a:ext cx="9905998" cy="119181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Question 2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090863"/>
            <a:ext cx="9905999" cy="4700338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 smtClean="0"/>
              <a:t>Find the standard enthalpy for the reaction:</a:t>
            </a:r>
          </a:p>
          <a:p>
            <a:pPr lvl="1"/>
            <a:r>
              <a:rPr lang="en-US" sz="4000" dirty="0" smtClean="0"/>
              <a:t>Fe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O</a:t>
            </a:r>
            <a:r>
              <a:rPr lang="en-US" sz="4000" baseline="-25000" dirty="0" smtClean="0"/>
              <a:t>3</a:t>
            </a:r>
            <a:r>
              <a:rPr lang="en-US" sz="4000" dirty="0" smtClean="0"/>
              <a:t> + 2Al </a:t>
            </a:r>
            <a:r>
              <a:rPr lang="en-US" sz="4000" dirty="0" smtClean="0">
                <a:sym typeface="Wingdings" panose="05000000000000000000" pitchFamily="2" charset="2"/>
              </a:rPr>
              <a:t> Al</a:t>
            </a:r>
            <a:r>
              <a:rPr lang="en-US" sz="4000" baseline="-25000" dirty="0" smtClean="0">
                <a:sym typeface="Wingdings" panose="05000000000000000000" pitchFamily="2" charset="2"/>
              </a:rPr>
              <a:t>2</a:t>
            </a:r>
            <a:r>
              <a:rPr lang="en-US" sz="4000" dirty="0" smtClean="0">
                <a:sym typeface="Wingdings" panose="05000000000000000000" pitchFamily="2" charset="2"/>
              </a:rPr>
              <a:t>O</a:t>
            </a:r>
            <a:r>
              <a:rPr lang="en-US" sz="4000" baseline="-25000" dirty="0" smtClean="0">
                <a:sym typeface="Wingdings" panose="05000000000000000000" pitchFamily="2" charset="2"/>
              </a:rPr>
              <a:t>3</a:t>
            </a:r>
            <a:r>
              <a:rPr lang="en-US" sz="4000" dirty="0" smtClean="0">
                <a:sym typeface="Wingdings" panose="05000000000000000000" pitchFamily="2" charset="2"/>
              </a:rPr>
              <a:t> + 2Fe</a:t>
            </a:r>
            <a:endParaRPr lang="en-US" sz="4000" baseline="-25000" dirty="0" smtClean="0"/>
          </a:p>
          <a:p>
            <a:r>
              <a:rPr lang="en-US" sz="4400" dirty="0" smtClean="0"/>
              <a:t>Given that:</a:t>
            </a:r>
          </a:p>
          <a:p>
            <a:pPr lvl="1"/>
            <a:r>
              <a:rPr lang="en-US" sz="4000" dirty="0" smtClean="0"/>
              <a:t>2Al +</a:t>
            </a:r>
            <a:r>
              <a:rPr lang="en-US" sz="4000" dirty="0">
                <a:sym typeface="Wingdings" panose="05000000000000000000" pitchFamily="2" charset="2"/>
              </a:rPr>
              <a:t>	</a:t>
            </a:r>
            <a:r>
              <a:rPr lang="en-US" sz="4000" dirty="0" smtClean="0">
                <a:sym typeface="Wingdings" panose="05000000000000000000" pitchFamily="2" charset="2"/>
              </a:rPr>
              <a:t> 3/2O</a:t>
            </a:r>
            <a:r>
              <a:rPr lang="en-US" sz="4000" baseline="-25000" dirty="0" smtClean="0">
                <a:sym typeface="Wingdings" panose="05000000000000000000" pitchFamily="2" charset="2"/>
              </a:rPr>
              <a:t>2</a:t>
            </a:r>
            <a:r>
              <a:rPr lang="en-US" sz="4000" dirty="0" smtClean="0">
                <a:sym typeface="Wingdings" panose="05000000000000000000" pitchFamily="2" charset="2"/>
              </a:rPr>
              <a:t>  Al</a:t>
            </a:r>
            <a:r>
              <a:rPr lang="en-US" sz="4000" baseline="-25000" dirty="0" smtClean="0">
                <a:sym typeface="Wingdings" panose="05000000000000000000" pitchFamily="2" charset="2"/>
              </a:rPr>
              <a:t>2</a:t>
            </a:r>
            <a:r>
              <a:rPr lang="en-US" sz="4000" dirty="0" smtClean="0">
                <a:sym typeface="Wingdings" panose="05000000000000000000" pitchFamily="2" charset="2"/>
              </a:rPr>
              <a:t>O</a:t>
            </a:r>
            <a:r>
              <a:rPr lang="en-US" sz="4000" baseline="-25000" dirty="0" smtClean="0">
                <a:sym typeface="Wingdings" panose="05000000000000000000" pitchFamily="2" charset="2"/>
              </a:rPr>
              <a:t>3</a:t>
            </a:r>
            <a:r>
              <a:rPr lang="en-US" sz="4000" dirty="0" smtClean="0">
                <a:sym typeface="Wingdings" panose="05000000000000000000" pitchFamily="2" charset="2"/>
              </a:rPr>
              <a:t>		</a:t>
            </a:r>
            <a:r>
              <a:rPr lang="el-GR" sz="4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Δ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H= </a:t>
            </a: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-1676 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kJ</a:t>
            </a:r>
          </a:p>
          <a:p>
            <a:pPr lvl="1"/>
            <a:r>
              <a:rPr lang="en-US" sz="4000" dirty="0" smtClean="0">
                <a:sym typeface="Wingdings" panose="05000000000000000000" pitchFamily="2" charset="2"/>
              </a:rPr>
              <a:t>2Fe + 3/2O</a:t>
            </a:r>
            <a:r>
              <a:rPr lang="en-US" sz="4000" baseline="-25000" dirty="0" smtClean="0">
                <a:sym typeface="Wingdings" panose="05000000000000000000" pitchFamily="2" charset="2"/>
              </a:rPr>
              <a:t>2</a:t>
            </a:r>
            <a:r>
              <a:rPr lang="en-US" sz="4000" dirty="0" smtClean="0">
                <a:sym typeface="Wingdings" panose="05000000000000000000" pitchFamily="2" charset="2"/>
              </a:rPr>
              <a:t> </a:t>
            </a: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Fe</a:t>
            </a:r>
            <a:r>
              <a:rPr lang="en-US" sz="4000" baseline="-25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O</a:t>
            </a:r>
            <a:r>
              <a:rPr lang="en-US" sz="4000" baseline="-25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3</a:t>
            </a:r>
            <a:r>
              <a:rPr lang="en-US" sz="4000" dirty="0" smtClean="0"/>
              <a:t>	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	</a:t>
            </a:r>
            <a:r>
              <a:rPr lang="el-GR" sz="4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l-GR" sz="4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Δ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H= </a:t>
            </a: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-824 kJ</a:t>
            </a:r>
            <a:endParaRPr lang="en-US" sz="4400" dirty="0" smtClean="0"/>
          </a:p>
          <a:p>
            <a:r>
              <a:rPr lang="en-US" sz="4400" dirty="0" smtClean="0"/>
              <a:t>Answer:		-852 kJ</a:t>
            </a:r>
          </a:p>
        </p:txBody>
      </p:sp>
    </p:spTree>
    <p:extLst>
      <p:ext uri="{BB962C8B-B14F-4D97-AF65-F5344CB8AC3E}">
        <p14:creationId xmlns:p14="http://schemas.microsoft.com/office/powerpoint/2010/main" val="103092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98368"/>
            <a:ext cx="9905998" cy="119181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Question 3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090863"/>
            <a:ext cx="9905999" cy="4700338"/>
          </a:xfrm>
        </p:spPr>
        <p:txBody>
          <a:bodyPr>
            <a:normAutofit fontScale="85000" lnSpcReduction="20000"/>
          </a:bodyPr>
          <a:lstStyle/>
          <a:p>
            <a:r>
              <a:rPr lang="en-US" sz="4400" dirty="0" smtClean="0"/>
              <a:t>Find the standard enthalpy for the reaction:</a:t>
            </a:r>
          </a:p>
          <a:p>
            <a:pPr lvl="1"/>
            <a:r>
              <a:rPr lang="en-US" sz="4000" dirty="0" smtClean="0"/>
              <a:t>2C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H</a:t>
            </a:r>
            <a:r>
              <a:rPr lang="en-US" sz="4000" baseline="-25000" dirty="0" smtClean="0"/>
              <a:t>6</a:t>
            </a:r>
            <a:r>
              <a:rPr lang="en-US" sz="4000" dirty="0" smtClean="0"/>
              <a:t> + 7O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</a:t>
            </a:r>
            <a:r>
              <a:rPr lang="en-US" sz="4000" dirty="0" smtClean="0">
                <a:sym typeface="Wingdings" panose="05000000000000000000" pitchFamily="2" charset="2"/>
              </a:rPr>
              <a:t> 4CO</a:t>
            </a:r>
            <a:r>
              <a:rPr lang="en-US" sz="4000" baseline="-25000" dirty="0" smtClean="0">
                <a:sym typeface="Wingdings" panose="05000000000000000000" pitchFamily="2" charset="2"/>
              </a:rPr>
              <a:t>2</a:t>
            </a:r>
            <a:r>
              <a:rPr lang="en-US" sz="4000" dirty="0" smtClean="0">
                <a:sym typeface="Wingdings" panose="05000000000000000000" pitchFamily="2" charset="2"/>
              </a:rPr>
              <a:t> + 6H</a:t>
            </a:r>
            <a:r>
              <a:rPr lang="en-US" sz="4000" baseline="-25000" dirty="0" smtClean="0">
                <a:sym typeface="Wingdings" panose="05000000000000000000" pitchFamily="2" charset="2"/>
              </a:rPr>
              <a:t>2</a:t>
            </a:r>
            <a:r>
              <a:rPr lang="en-US" sz="4000" dirty="0" smtClean="0">
                <a:sym typeface="Wingdings" panose="05000000000000000000" pitchFamily="2" charset="2"/>
              </a:rPr>
              <a:t>O</a:t>
            </a:r>
            <a:endParaRPr lang="en-US" sz="4000" baseline="-25000" dirty="0" smtClean="0"/>
          </a:p>
          <a:p>
            <a:r>
              <a:rPr lang="en-US" sz="4400" dirty="0" smtClean="0"/>
              <a:t>Given that:</a:t>
            </a:r>
          </a:p>
          <a:p>
            <a:pPr lvl="1"/>
            <a:r>
              <a:rPr lang="en-US" sz="4000" dirty="0" smtClean="0"/>
              <a:t>C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H</a:t>
            </a:r>
            <a:r>
              <a:rPr lang="en-US" sz="4000" baseline="-25000" dirty="0" smtClean="0"/>
              <a:t>4</a:t>
            </a:r>
            <a:r>
              <a:rPr lang="en-US" sz="4000" dirty="0" smtClean="0"/>
              <a:t> + 3O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</a:t>
            </a:r>
            <a:r>
              <a:rPr lang="en-US" sz="4000" dirty="0" smtClean="0">
                <a:sym typeface="Wingdings" panose="05000000000000000000" pitchFamily="2" charset="2"/>
              </a:rPr>
              <a:t> </a:t>
            </a:r>
            <a:r>
              <a:rPr lang="en-US" sz="4000" dirty="0">
                <a:sym typeface="Wingdings" panose="05000000000000000000" pitchFamily="2" charset="2"/>
              </a:rPr>
              <a:t>2</a:t>
            </a:r>
            <a:r>
              <a:rPr lang="en-US" sz="4000" dirty="0" smtClean="0">
                <a:sym typeface="Wingdings" panose="05000000000000000000" pitchFamily="2" charset="2"/>
              </a:rPr>
              <a:t>CO</a:t>
            </a:r>
            <a:r>
              <a:rPr lang="en-US" sz="4000" baseline="-25000" dirty="0" smtClean="0">
                <a:sym typeface="Wingdings" panose="05000000000000000000" pitchFamily="2" charset="2"/>
              </a:rPr>
              <a:t>2</a:t>
            </a:r>
            <a:r>
              <a:rPr lang="en-US" sz="4000" dirty="0" smtClean="0">
                <a:sym typeface="Wingdings" panose="05000000000000000000" pitchFamily="2" charset="2"/>
              </a:rPr>
              <a:t> </a:t>
            </a:r>
            <a:r>
              <a:rPr lang="en-US" sz="4000" dirty="0">
                <a:sym typeface="Wingdings" panose="05000000000000000000" pitchFamily="2" charset="2"/>
              </a:rPr>
              <a:t>+ </a:t>
            </a:r>
            <a:r>
              <a:rPr lang="en-US" sz="4000" dirty="0" smtClean="0">
                <a:sym typeface="Wingdings" panose="05000000000000000000" pitchFamily="2" charset="2"/>
              </a:rPr>
              <a:t>2H</a:t>
            </a:r>
            <a:r>
              <a:rPr lang="en-US" sz="4000" baseline="-25000" dirty="0" smtClean="0">
                <a:sym typeface="Wingdings" panose="05000000000000000000" pitchFamily="2" charset="2"/>
              </a:rPr>
              <a:t>2</a:t>
            </a:r>
            <a:r>
              <a:rPr lang="en-US" sz="4000" dirty="0" smtClean="0">
                <a:sym typeface="Wingdings" panose="05000000000000000000" pitchFamily="2" charset="2"/>
              </a:rPr>
              <a:t>O</a:t>
            </a:r>
            <a:r>
              <a:rPr lang="en-US" sz="4000" baseline="-25000" dirty="0" smtClean="0">
                <a:sym typeface="Wingdings" panose="05000000000000000000" pitchFamily="2" charset="2"/>
              </a:rPr>
              <a:t> </a:t>
            </a:r>
            <a:r>
              <a:rPr lang="en-US" sz="4000" baseline="-25000" dirty="0" smtClean="0">
                <a:sym typeface="Wingdings" panose="05000000000000000000" pitchFamily="2" charset="2"/>
              </a:rPr>
              <a:t>		</a:t>
            </a:r>
            <a:r>
              <a:rPr lang="el-GR" sz="4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Δ</a:t>
            </a: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H= -1323 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kJ</a:t>
            </a:r>
          </a:p>
          <a:p>
            <a:pPr lvl="1"/>
            <a:r>
              <a:rPr lang="en-US" sz="4000" dirty="0" smtClean="0">
                <a:sym typeface="Wingdings" panose="05000000000000000000" pitchFamily="2" charset="2"/>
              </a:rPr>
              <a:t>C</a:t>
            </a:r>
            <a:r>
              <a:rPr lang="en-US" sz="4000" baseline="-25000" dirty="0" smtClean="0">
                <a:sym typeface="Wingdings" panose="05000000000000000000" pitchFamily="2" charset="2"/>
              </a:rPr>
              <a:t>2</a:t>
            </a:r>
            <a:r>
              <a:rPr lang="en-US" sz="4000" dirty="0" smtClean="0">
                <a:sym typeface="Wingdings" panose="05000000000000000000" pitchFamily="2" charset="2"/>
              </a:rPr>
              <a:t>H</a:t>
            </a:r>
            <a:r>
              <a:rPr lang="en-US" sz="4000" baseline="-25000" dirty="0" smtClean="0">
                <a:sym typeface="Wingdings" panose="05000000000000000000" pitchFamily="2" charset="2"/>
              </a:rPr>
              <a:t>4</a:t>
            </a:r>
            <a:r>
              <a:rPr lang="en-US" sz="4000" dirty="0" smtClean="0">
                <a:sym typeface="Wingdings" panose="05000000000000000000" pitchFamily="2" charset="2"/>
              </a:rPr>
              <a:t> + H</a:t>
            </a:r>
            <a:r>
              <a:rPr lang="en-US" sz="4000" baseline="-25000" dirty="0" smtClean="0">
                <a:sym typeface="Wingdings" panose="05000000000000000000" pitchFamily="2" charset="2"/>
              </a:rPr>
              <a:t>2</a:t>
            </a:r>
            <a:r>
              <a:rPr lang="en-US" sz="4000" dirty="0" smtClean="0">
                <a:sym typeface="Wingdings" panose="05000000000000000000" pitchFamily="2" charset="2"/>
              </a:rPr>
              <a:t>  C</a:t>
            </a:r>
            <a:r>
              <a:rPr lang="en-US" sz="4000" baseline="-25000" dirty="0" smtClean="0">
                <a:sym typeface="Wingdings" panose="05000000000000000000" pitchFamily="2" charset="2"/>
              </a:rPr>
              <a:t>2</a:t>
            </a:r>
            <a:r>
              <a:rPr lang="en-US" sz="4000" dirty="0" smtClean="0">
                <a:sym typeface="Wingdings" panose="05000000000000000000" pitchFamily="2" charset="2"/>
              </a:rPr>
              <a:t>H</a:t>
            </a:r>
            <a:r>
              <a:rPr lang="en-US" sz="4000" baseline="-25000" dirty="0" smtClean="0">
                <a:sym typeface="Wingdings" panose="05000000000000000000" pitchFamily="2" charset="2"/>
              </a:rPr>
              <a:t>6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		 </a:t>
            </a: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		 </a:t>
            </a:r>
            <a:r>
              <a:rPr lang="el-GR" sz="4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l-GR" sz="4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Δ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H= </a:t>
            </a: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-137 kJ</a:t>
            </a:r>
          </a:p>
          <a:p>
            <a:pPr lvl="1"/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H</a:t>
            </a:r>
            <a:r>
              <a:rPr lang="en-US" sz="4000" baseline="-25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+ ½O</a:t>
            </a:r>
            <a:r>
              <a:rPr lang="en-US" sz="4000" baseline="-25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 H</a:t>
            </a:r>
            <a:r>
              <a:rPr lang="en-US" sz="4000" baseline="-25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O					</a:t>
            </a:r>
            <a:r>
              <a:rPr lang="el-GR" sz="44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Δ</a:t>
            </a: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H= </a:t>
            </a:r>
            <a:r>
              <a:rPr lang="en-US" sz="44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-242 kJ</a:t>
            </a:r>
            <a:endParaRPr lang="en-US" sz="4400" dirty="0" smtClean="0"/>
          </a:p>
          <a:p>
            <a:r>
              <a:rPr lang="en-US" sz="4400" dirty="0" smtClean="0"/>
              <a:t>Answer:		-2856 kJ</a:t>
            </a:r>
          </a:p>
        </p:txBody>
      </p:sp>
    </p:spTree>
    <p:extLst>
      <p:ext uri="{BB962C8B-B14F-4D97-AF65-F5344CB8AC3E}">
        <p14:creationId xmlns:p14="http://schemas.microsoft.com/office/powerpoint/2010/main" val="351232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98368"/>
            <a:ext cx="9905998" cy="119181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Question 4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090863"/>
            <a:ext cx="9905999" cy="5117432"/>
          </a:xfrm>
        </p:spPr>
        <p:txBody>
          <a:bodyPr>
            <a:normAutofit fontScale="77500" lnSpcReduction="20000"/>
          </a:bodyPr>
          <a:lstStyle/>
          <a:p>
            <a:r>
              <a:rPr lang="en-US" sz="4400" dirty="0" smtClean="0"/>
              <a:t>Find the change in enthalpy for the reaction:</a:t>
            </a:r>
          </a:p>
          <a:p>
            <a:pPr lvl="1"/>
            <a:r>
              <a:rPr lang="en-US" sz="4000" dirty="0" smtClean="0"/>
              <a:t>NH</a:t>
            </a:r>
            <a:r>
              <a:rPr lang="en-US" sz="4000" baseline="-25000" dirty="0" smtClean="0"/>
              <a:t>4</a:t>
            </a:r>
            <a:r>
              <a:rPr lang="en-US" sz="4000" dirty="0" smtClean="0"/>
              <a:t>NO</a:t>
            </a:r>
            <a:r>
              <a:rPr lang="en-US" sz="4000" baseline="-25000" dirty="0" smtClean="0"/>
              <a:t>3</a:t>
            </a:r>
            <a:r>
              <a:rPr lang="en-US" sz="4000" dirty="0" smtClean="0"/>
              <a:t> </a:t>
            </a:r>
            <a:r>
              <a:rPr lang="en-US" sz="4000" dirty="0" smtClean="0">
                <a:sym typeface="Wingdings" panose="05000000000000000000" pitchFamily="2" charset="2"/>
              </a:rPr>
              <a:t> NH</a:t>
            </a:r>
            <a:r>
              <a:rPr lang="en-US" sz="4000" baseline="-25000" dirty="0" smtClean="0">
                <a:sym typeface="Wingdings" panose="05000000000000000000" pitchFamily="2" charset="2"/>
              </a:rPr>
              <a:t>4</a:t>
            </a:r>
            <a:r>
              <a:rPr lang="en-US" sz="4000" baseline="30000" dirty="0" smtClean="0">
                <a:sym typeface="Wingdings" panose="05000000000000000000" pitchFamily="2" charset="2"/>
              </a:rPr>
              <a:t>+</a:t>
            </a:r>
            <a:r>
              <a:rPr lang="en-US" sz="4000" dirty="0" smtClean="0">
                <a:sym typeface="Wingdings" panose="05000000000000000000" pitchFamily="2" charset="2"/>
              </a:rPr>
              <a:t> + NO</a:t>
            </a:r>
            <a:r>
              <a:rPr lang="en-US" sz="4000" baseline="-25000" dirty="0" smtClean="0">
                <a:sym typeface="Wingdings" panose="05000000000000000000" pitchFamily="2" charset="2"/>
              </a:rPr>
              <a:t>3</a:t>
            </a:r>
            <a:r>
              <a:rPr lang="en-US" sz="4000" baseline="30000" dirty="0" smtClean="0">
                <a:sym typeface="Wingdings" panose="05000000000000000000" pitchFamily="2" charset="2"/>
              </a:rPr>
              <a:t>-</a:t>
            </a:r>
            <a:endParaRPr lang="en-US" sz="4000" baseline="30000" dirty="0" smtClean="0"/>
          </a:p>
          <a:p>
            <a:r>
              <a:rPr lang="en-US" sz="4400" dirty="0" smtClean="0"/>
              <a:t>Given that:</a:t>
            </a:r>
          </a:p>
          <a:p>
            <a:endParaRPr lang="en-US" sz="4400" dirty="0"/>
          </a:p>
          <a:p>
            <a:endParaRPr lang="en-US" sz="4400" dirty="0" smtClean="0"/>
          </a:p>
          <a:p>
            <a:endParaRPr lang="en-US" sz="4400" dirty="0"/>
          </a:p>
          <a:p>
            <a:pPr marL="0" indent="0">
              <a:buNone/>
            </a:pPr>
            <a:endParaRPr lang="en-US" sz="4000" dirty="0" smtClean="0"/>
          </a:p>
          <a:p>
            <a:r>
              <a:rPr lang="en-US" sz="4400" dirty="0" smtClean="0"/>
              <a:t>Answer:		</a:t>
            </a:r>
            <a:r>
              <a:rPr lang="en-US" sz="4400" dirty="0" smtClean="0"/>
              <a:t>28.05 </a:t>
            </a:r>
            <a:r>
              <a:rPr lang="en-US" sz="4400" dirty="0" smtClean="0"/>
              <a:t>kJ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699945"/>
              </p:ext>
            </p:extLst>
          </p:nvPr>
        </p:nvGraphicFramePr>
        <p:xfrm>
          <a:off x="1483163" y="2910427"/>
          <a:ext cx="4324080" cy="2463678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162040">
                  <a:extLst>
                    <a:ext uri="{9D8B030D-6E8A-4147-A177-3AD203B41FA5}">
                      <a16:colId xmlns:a16="http://schemas.microsoft.com/office/drawing/2014/main" val="1570954926"/>
                    </a:ext>
                  </a:extLst>
                </a:gridCol>
                <a:gridCol w="2162040">
                  <a:extLst>
                    <a:ext uri="{9D8B030D-6E8A-4147-A177-3AD203B41FA5}">
                      <a16:colId xmlns:a16="http://schemas.microsoft.com/office/drawing/2014/main" val="1689348083"/>
                    </a:ext>
                  </a:extLst>
                </a:gridCol>
              </a:tblGrid>
              <a:tr h="63460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Substance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800" dirty="0" smtClean="0">
                          <a:solidFill>
                            <a:schemeClr val="tx1"/>
                          </a:solidFill>
                        </a:rPr>
                        <a:t>Δ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en-US" sz="2800" baseline="-25000" dirty="0" err="1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580497"/>
                  </a:ext>
                </a:extLst>
              </a:tr>
              <a:tr h="60969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NH</a:t>
                      </a:r>
                      <a:r>
                        <a:rPr lang="en-US" sz="3200" baseline="-25000" dirty="0" smtClean="0"/>
                        <a:t>4</a:t>
                      </a:r>
                      <a:r>
                        <a:rPr lang="en-US" sz="3200" dirty="0" smtClean="0"/>
                        <a:t>NO</a:t>
                      </a:r>
                      <a:r>
                        <a:rPr lang="en-US" sz="3200" baseline="-25000" dirty="0" smtClean="0"/>
                        <a:t>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-365.56 kJ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017538"/>
                  </a:ext>
                </a:extLst>
              </a:tr>
              <a:tr h="60969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ym typeface="Wingdings" panose="05000000000000000000" pitchFamily="2" charset="2"/>
                        </a:rPr>
                        <a:t>NH</a:t>
                      </a:r>
                      <a:r>
                        <a:rPr lang="en-US" sz="3200" baseline="-25000" dirty="0" smtClean="0">
                          <a:sym typeface="Wingdings" panose="05000000000000000000" pitchFamily="2" charset="2"/>
                        </a:rPr>
                        <a:t>4</a:t>
                      </a:r>
                      <a:r>
                        <a:rPr lang="en-US" sz="3200" baseline="30000" dirty="0" smtClean="0">
                          <a:sym typeface="Wingdings" panose="05000000000000000000" pitchFamily="2" charset="2"/>
                        </a:rPr>
                        <a:t>+</a:t>
                      </a:r>
                      <a:r>
                        <a:rPr lang="en-US" sz="3200" dirty="0" smtClean="0">
                          <a:sym typeface="Wingdings" panose="05000000000000000000" pitchFamily="2" charset="2"/>
                        </a:rPr>
                        <a:t>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-132.51 kJ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0737170"/>
                  </a:ext>
                </a:extLst>
              </a:tr>
              <a:tr h="6096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ym typeface="Wingdings" panose="05000000000000000000" pitchFamily="2" charset="2"/>
                        </a:rPr>
                        <a:t>NO</a:t>
                      </a:r>
                      <a:r>
                        <a:rPr lang="en-US" sz="3200" baseline="-25000" dirty="0" smtClean="0">
                          <a:sym typeface="Wingdings" panose="05000000000000000000" pitchFamily="2" charset="2"/>
                        </a:rPr>
                        <a:t>3</a:t>
                      </a:r>
                      <a:r>
                        <a:rPr lang="en-US" sz="3200" baseline="30000" dirty="0" smtClean="0">
                          <a:sym typeface="Wingdings" panose="05000000000000000000" pitchFamily="2" charset="2"/>
                        </a:rPr>
                        <a:t>-</a:t>
                      </a:r>
                      <a:endParaRPr lang="en-US" sz="32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-205.00 kJ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969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80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98368"/>
            <a:ext cx="9905998" cy="119181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Question 5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090863"/>
            <a:ext cx="9905999" cy="4700338"/>
          </a:xfrm>
        </p:spPr>
        <p:txBody>
          <a:bodyPr>
            <a:normAutofit fontScale="85000" lnSpcReduction="20000"/>
          </a:bodyPr>
          <a:lstStyle/>
          <a:p>
            <a:r>
              <a:rPr lang="en-US" sz="4400" dirty="0" smtClean="0"/>
              <a:t>Find the standard enthalpy for the reaction:</a:t>
            </a:r>
          </a:p>
          <a:p>
            <a:pPr lvl="1"/>
            <a:r>
              <a:rPr lang="en-US" sz="4000" dirty="0" smtClean="0"/>
              <a:t>C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H</a:t>
            </a:r>
            <a:r>
              <a:rPr lang="en-US" sz="4000" baseline="-25000" dirty="0"/>
              <a:t>4</a:t>
            </a:r>
            <a:r>
              <a:rPr lang="en-US" sz="4000" dirty="0" smtClean="0"/>
              <a:t> + Cl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</a:t>
            </a:r>
            <a:r>
              <a:rPr lang="en-US" sz="4000" dirty="0" smtClean="0">
                <a:sym typeface="Wingdings" panose="05000000000000000000" pitchFamily="2" charset="2"/>
              </a:rPr>
              <a:t> C</a:t>
            </a:r>
            <a:r>
              <a:rPr lang="en-US" sz="4000" baseline="-25000" dirty="0" smtClean="0">
                <a:sym typeface="Wingdings" panose="05000000000000000000" pitchFamily="2" charset="2"/>
              </a:rPr>
              <a:t>2</a:t>
            </a:r>
            <a:r>
              <a:rPr lang="en-US" sz="4000" dirty="0" smtClean="0">
                <a:sym typeface="Wingdings" panose="05000000000000000000" pitchFamily="2" charset="2"/>
              </a:rPr>
              <a:t>H</a:t>
            </a:r>
            <a:r>
              <a:rPr lang="en-US" sz="4000" baseline="-25000" dirty="0" smtClean="0">
                <a:sym typeface="Wingdings" panose="05000000000000000000" pitchFamily="2" charset="2"/>
              </a:rPr>
              <a:t>3</a:t>
            </a:r>
            <a:r>
              <a:rPr lang="en-US" sz="4000" dirty="0" smtClean="0">
                <a:sym typeface="Wingdings" panose="05000000000000000000" pitchFamily="2" charset="2"/>
              </a:rPr>
              <a:t>Cl + </a:t>
            </a:r>
            <a:r>
              <a:rPr lang="en-US" sz="4000" dirty="0" err="1" smtClean="0">
                <a:sym typeface="Wingdings" panose="05000000000000000000" pitchFamily="2" charset="2"/>
              </a:rPr>
              <a:t>HCl</a:t>
            </a:r>
            <a:endParaRPr lang="en-US" sz="4000" baseline="-25000" dirty="0" smtClean="0"/>
          </a:p>
          <a:p>
            <a:r>
              <a:rPr lang="en-US" sz="4400" dirty="0" smtClean="0"/>
              <a:t>Given that:</a:t>
            </a:r>
          </a:p>
          <a:p>
            <a:pPr lvl="1"/>
            <a:r>
              <a:rPr lang="en-US" sz="4000" dirty="0" smtClean="0"/>
              <a:t>C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H</a:t>
            </a:r>
            <a:r>
              <a:rPr lang="en-US" sz="4000" baseline="-25000" dirty="0" smtClean="0"/>
              <a:t>4</a:t>
            </a:r>
            <a:r>
              <a:rPr lang="en-US" sz="4000" dirty="0" smtClean="0"/>
              <a:t> + </a:t>
            </a:r>
            <a:r>
              <a:rPr lang="en-US" sz="4000" dirty="0" err="1" smtClean="0"/>
              <a:t>HCl</a:t>
            </a:r>
            <a:r>
              <a:rPr lang="en-US" sz="4000" dirty="0" smtClean="0"/>
              <a:t> </a:t>
            </a:r>
            <a:r>
              <a:rPr lang="en-US" sz="4000" dirty="0" smtClean="0">
                <a:sym typeface="Wingdings" panose="05000000000000000000" pitchFamily="2" charset="2"/>
              </a:rPr>
              <a:t> C</a:t>
            </a:r>
            <a:r>
              <a:rPr lang="en-US" sz="4000" baseline="-25000" dirty="0" smtClean="0">
                <a:sym typeface="Wingdings" panose="05000000000000000000" pitchFamily="2" charset="2"/>
              </a:rPr>
              <a:t>2</a:t>
            </a:r>
            <a:r>
              <a:rPr lang="en-US" sz="4000" dirty="0" smtClean="0">
                <a:sym typeface="Wingdings" panose="05000000000000000000" pitchFamily="2" charset="2"/>
              </a:rPr>
              <a:t>H</a:t>
            </a:r>
            <a:r>
              <a:rPr lang="en-US" sz="4000" baseline="-25000" dirty="0" smtClean="0">
                <a:sym typeface="Wingdings" panose="05000000000000000000" pitchFamily="2" charset="2"/>
              </a:rPr>
              <a:t>5</a:t>
            </a:r>
            <a:r>
              <a:rPr lang="en-US" sz="4000" dirty="0" smtClean="0">
                <a:sym typeface="Wingdings" panose="05000000000000000000" pitchFamily="2" charset="2"/>
              </a:rPr>
              <a:t>Cl 	</a:t>
            </a:r>
            <a:r>
              <a:rPr lang="en-US" sz="4000" baseline="-25000" dirty="0" smtClean="0">
                <a:sym typeface="Wingdings" panose="05000000000000000000" pitchFamily="2" charset="2"/>
              </a:rPr>
              <a:t>		</a:t>
            </a:r>
            <a:r>
              <a:rPr lang="el-GR" sz="4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Δ</a:t>
            </a: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H= -65 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kJ</a:t>
            </a:r>
          </a:p>
          <a:p>
            <a:pPr lvl="1"/>
            <a:r>
              <a:rPr lang="en-US" sz="4000" dirty="0">
                <a:sym typeface="Wingdings" panose="05000000000000000000" pitchFamily="2" charset="2"/>
              </a:rPr>
              <a:t>C</a:t>
            </a:r>
            <a:r>
              <a:rPr lang="en-US" sz="4000" baseline="-25000" dirty="0">
                <a:sym typeface="Wingdings" panose="05000000000000000000" pitchFamily="2" charset="2"/>
              </a:rPr>
              <a:t>2</a:t>
            </a:r>
            <a:r>
              <a:rPr lang="en-US" sz="4000" dirty="0">
                <a:sym typeface="Wingdings" panose="05000000000000000000" pitchFamily="2" charset="2"/>
              </a:rPr>
              <a:t>H</a:t>
            </a:r>
            <a:r>
              <a:rPr lang="en-US" sz="4000" baseline="-25000" dirty="0">
                <a:sym typeface="Wingdings" panose="05000000000000000000" pitchFamily="2" charset="2"/>
              </a:rPr>
              <a:t>3</a:t>
            </a:r>
            <a:r>
              <a:rPr lang="en-US" sz="4000" dirty="0">
                <a:sym typeface="Wingdings" panose="05000000000000000000" pitchFamily="2" charset="2"/>
              </a:rPr>
              <a:t>Cl</a:t>
            </a:r>
            <a:r>
              <a:rPr lang="en-US" sz="4000" dirty="0" smtClean="0">
                <a:sym typeface="Wingdings" panose="05000000000000000000" pitchFamily="2" charset="2"/>
              </a:rPr>
              <a:t> + H</a:t>
            </a:r>
            <a:r>
              <a:rPr lang="en-US" sz="4000" baseline="-25000" dirty="0" smtClean="0">
                <a:sym typeface="Wingdings" panose="05000000000000000000" pitchFamily="2" charset="2"/>
              </a:rPr>
              <a:t>2</a:t>
            </a:r>
            <a:r>
              <a:rPr lang="en-US" sz="4000" dirty="0" smtClean="0">
                <a:sym typeface="Wingdings" panose="05000000000000000000" pitchFamily="2" charset="2"/>
              </a:rPr>
              <a:t>  </a:t>
            </a:r>
            <a:r>
              <a:rPr lang="en-US" sz="4000" dirty="0">
                <a:sym typeface="Wingdings" panose="05000000000000000000" pitchFamily="2" charset="2"/>
              </a:rPr>
              <a:t>C</a:t>
            </a:r>
            <a:r>
              <a:rPr lang="en-US" sz="4000" baseline="-25000" dirty="0">
                <a:sym typeface="Wingdings" panose="05000000000000000000" pitchFamily="2" charset="2"/>
              </a:rPr>
              <a:t>2</a:t>
            </a:r>
            <a:r>
              <a:rPr lang="en-US" sz="4000" dirty="0">
                <a:sym typeface="Wingdings" panose="05000000000000000000" pitchFamily="2" charset="2"/>
              </a:rPr>
              <a:t>H</a:t>
            </a:r>
            <a:r>
              <a:rPr lang="en-US" sz="4000" baseline="-25000" dirty="0">
                <a:sym typeface="Wingdings" panose="05000000000000000000" pitchFamily="2" charset="2"/>
              </a:rPr>
              <a:t>5</a:t>
            </a:r>
            <a:r>
              <a:rPr lang="en-US" sz="4000" dirty="0">
                <a:sym typeface="Wingdings" panose="05000000000000000000" pitchFamily="2" charset="2"/>
              </a:rPr>
              <a:t>Cl 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	 </a:t>
            </a: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		 </a:t>
            </a:r>
            <a:r>
              <a:rPr lang="el-GR" sz="4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l-GR" sz="4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Δ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H= </a:t>
            </a: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-140 kJ</a:t>
            </a:r>
          </a:p>
          <a:p>
            <a:pPr lvl="1"/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H</a:t>
            </a:r>
            <a:r>
              <a:rPr lang="en-US" sz="4000" baseline="-25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+ Cl</a:t>
            </a:r>
            <a:r>
              <a:rPr lang="en-US" sz="4000" baseline="-25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 2HCl					</a:t>
            </a:r>
            <a:r>
              <a:rPr lang="el-GR" sz="44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Δ</a:t>
            </a: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H= -</a:t>
            </a:r>
            <a:r>
              <a:rPr lang="en-US" sz="44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185 kJ</a:t>
            </a:r>
            <a:endParaRPr lang="en-US" sz="4400" dirty="0" smtClean="0"/>
          </a:p>
          <a:p>
            <a:r>
              <a:rPr lang="en-US" sz="4400" dirty="0" smtClean="0"/>
              <a:t>Answer:		-110 kJ</a:t>
            </a:r>
          </a:p>
        </p:txBody>
      </p:sp>
    </p:spTree>
    <p:extLst>
      <p:ext uri="{BB962C8B-B14F-4D97-AF65-F5344CB8AC3E}">
        <p14:creationId xmlns:p14="http://schemas.microsoft.com/office/powerpoint/2010/main" val="76018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98368"/>
            <a:ext cx="9905998" cy="119181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Question </a:t>
            </a:r>
            <a:r>
              <a:rPr lang="en-US" sz="6000" dirty="0"/>
              <a:t>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090862"/>
            <a:ext cx="9905999" cy="5053263"/>
          </a:xfrm>
        </p:spPr>
        <p:txBody>
          <a:bodyPr>
            <a:normAutofit fontScale="77500" lnSpcReduction="20000"/>
          </a:bodyPr>
          <a:lstStyle/>
          <a:p>
            <a:r>
              <a:rPr lang="en-US" sz="4400" dirty="0" smtClean="0"/>
              <a:t>Find the change in enthalpy for the reaction:</a:t>
            </a:r>
          </a:p>
          <a:p>
            <a:pPr lvl="1"/>
            <a:r>
              <a:rPr lang="en-US" sz="4000" dirty="0" smtClean="0"/>
              <a:t>2H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S </a:t>
            </a:r>
            <a:r>
              <a:rPr lang="en-US" sz="4000" dirty="0"/>
              <a:t>+ </a:t>
            </a:r>
            <a:r>
              <a:rPr lang="en-US" sz="4000" dirty="0" smtClean="0"/>
              <a:t>3O</a:t>
            </a:r>
            <a:r>
              <a:rPr lang="en-US" sz="4000" baseline="-25000" dirty="0" smtClean="0"/>
              <a:t>2</a:t>
            </a:r>
            <a:r>
              <a:rPr lang="en-US" sz="4000" dirty="0"/>
              <a:t> </a:t>
            </a:r>
            <a:r>
              <a:rPr lang="en-US" sz="4000" dirty="0" smtClean="0">
                <a:sym typeface="Wingdings" panose="05000000000000000000" pitchFamily="2" charset="2"/>
              </a:rPr>
              <a:t></a:t>
            </a:r>
            <a:r>
              <a:rPr lang="en-US" sz="4000" dirty="0" smtClean="0"/>
              <a:t> 2H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O </a:t>
            </a:r>
            <a:r>
              <a:rPr lang="en-US" sz="4000" dirty="0"/>
              <a:t>+ </a:t>
            </a:r>
            <a:r>
              <a:rPr lang="en-US" sz="4000" dirty="0" smtClean="0"/>
              <a:t>2SO</a:t>
            </a:r>
            <a:r>
              <a:rPr lang="en-US" sz="4000" baseline="-25000" dirty="0" smtClean="0"/>
              <a:t>2</a:t>
            </a:r>
            <a:endParaRPr lang="en-US" sz="6900" baseline="30000" dirty="0" smtClean="0"/>
          </a:p>
          <a:p>
            <a:r>
              <a:rPr lang="en-US" sz="4400" dirty="0" smtClean="0"/>
              <a:t>Given that:</a:t>
            </a:r>
          </a:p>
          <a:p>
            <a:endParaRPr lang="en-US" sz="4400" dirty="0"/>
          </a:p>
          <a:p>
            <a:endParaRPr lang="en-US" sz="4400" dirty="0" smtClean="0"/>
          </a:p>
          <a:p>
            <a:endParaRPr lang="en-US" sz="4400" dirty="0"/>
          </a:p>
          <a:p>
            <a:pPr marL="0" indent="0">
              <a:buNone/>
            </a:pPr>
            <a:endParaRPr lang="en-US" sz="4000" dirty="0" smtClean="0"/>
          </a:p>
          <a:p>
            <a:r>
              <a:rPr lang="en-US" sz="4400" dirty="0" smtClean="0"/>
              <a:t>Answer:		</a:t>
            </a:r>
            <a:r>
              <a:rPr lang="en-US" sz="4400" dirty="0" smtClean="0"/>
              <a:t>-1123.6 </a:t>
            </a:r>
            <a:r>
              <a:rPr lang="en-US" sz="4400" dirty="0" smtClean="0"/>
              <a:t>kJ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447100"/>
              </p:ext>
            </p:extLst>
          </p:nvPr>
        </p:nvGraphicFramePr>
        <p:xfrm>
          <a:off x="1744083" y="2878342"/>
          <a:ext cx="4350328" cy="259080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175164">
                  <a:extLst>
                    <a:ext uri="{9D8B030D-6E8A-4147-A177-3AD203B41FA5}">
                      <a16:colId xmlns:a16="http://schemas.microsoft.com/office/drawing/2014/main" val="1570954926"/>
                    </a:ext>
                  </a:extLst>
                </a:gridCol>
                <a:gridCol w="2175164">
                  <a:extLst>
                    <a:ext uri="{9D8B030D-6E8A-4147-A177-3AD203B41FA5}">
                      <a16:colId xmlns:a16="http://schemas.microsoft.com/office/drawing/2014/main" val="1689348083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Substance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800" dirty="0" smtClean="0">
                          <a:solidFill>
                            <a:schemeClr val="tx1"/>
                          </a:solidFill>
                        </a:rPr>
                        <a:t>Δ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en-US" sz="2800" baseline="-25000" dirty="0" err="1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580497"/>
                  </a:ext>
                </a:extLst>
              </a:tr>
              <a:tr h="49781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</a:t>
                      </a:r>
                      <a:r>
                        <a:rPr lang="en-US" sz="2800" baseline="-25000" dirty="0" smtClean="0"/>
                        <a:t>2</a:t>
                      </a:r>
                      <a:r>
                        <a:rPr lang="en-US" sz="2800" dirty="0" smtClean="0"/>
                        <a:t>S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-20.1 kJ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017538"/>
                  </a:ext>
                </a:extLst>
              </a:tr>
              <a:tr h="49781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</a:t>
                      </a:r>
                      <a:r>
                        <a:rPr lang="en-US" sz="2800" baseline="-250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0.0</a:t>
                      </a:r>
                      <a:r>
                        <a:rPr lang="en-US" sz="2800" baseline="0" dirty="0" smtClean="0"/>
                        <a:t> kJ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0737170"/>
                  </a:ext>
                </a:extLst>
              </a:tr>
              <a:tr h="4978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H</a:t>
                      </a:r>
                      <a:r>
                        <a:rPr lang="en-US" sz="2800" baseline="-25000" dirty="0" smtClean="0"/>
                        <a:t>2</a:t>
                      </a:r>
                      <a:r>
                        <a:rPr lang="en-US" sz="2800" dirty="0" smtClean="0"/>
                        <a:t>O</a:t>
                      </a:r>
                      <a:endParaRPr lang="en-US" sz="28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-285.8 kJ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969670"/>
                  </a:ext>
                </a:extLst>
              </a:tr>
              <a:tr h="4978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SO</a:t>
                      </a:r>
                      <a:r>
                        <a:rPr lang="en-US" sz="2800" baseline="-25000" dirty="0" smtClean="0"/>
                        <a:t>2</a:t>
                      </a:r>
                      <a:endParaRPr lang="en-US" sz="54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-296.1 kJ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277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456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98368"/>
            <a:ext cx="9905998" cy="119181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Question 7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090863"/>
            <a:ext cx="9905999" cy="4700338"/>
          </a:xfrm>
        </p:spPr>
        <p:txBody>
          <a:bodyPr>
            <a:normAutofit fontScale="85000" lnSpcReduction="20000"/>
          </a:bodyPr>
          <a:lstStyle/>
          <a:p>
            <a:r>
              <a:rPr lang="en-US" sz="4400" dirty="0" smtClean="0"/>
              <a:t>Find the standard enthalpy for the reaction:</a:t>
            </a:r>
          </a:p>
          <a:p>
            <a:pPr lvl="1"/>
            <a:r>
              <a:rPr lang="en-US" sz="4000" dirty="0" smtClean="0"/>
              <a:t>CaCO</a:t>
            </a:r>
            <a:r>
              <a:rPr lang="en-US" sz="4000" baseline="-25000" dirty="0" smtClean="0"/>
              <a:t>3</a:t>
            </a:r>
            <a:r>
              <a:rPr lang="en-US" sz="4000" dirty="0" smtClean="0"/>
              <a:t> + 2HCl </a:t>
            </a:r>
            <a:r>
              <a:rPr lang="en-US" sz="4000" dirty="0" smtClean="0">
                <a:sym typeface="Wingdings" panose="05000000000000000000" pitchFamily="2" charset="2"/>
              </a:rPr>
              <a:t> CaCl</a:t>
            </a:r>
            <a:r>
              <a:rPr lang="en-US" sz="4000" baseline="-25000" dirty="0" smtClean="0">
                <a:sym typeface="Wingdings" panose="05000000000000000000" pitchFamily="2" charset="2"/>
              </a:rPr>
              <a:t>2</a:t>
            </a:r>
            <a:r>
              <a:rPr lang="en-US" sz="4000" dirty="0" smtClean="0">
                <a:sym typeface="Wingdings" panose="05000000000000000000" pitchFamily="2" charset="2"/>
              </a:rPr>
              <a:t> + CO</a:t>
            </a:r>
            <a:r>
              <a:rPr lang="en-US" sz="4000" baseline="-25000" dirty="0" smtClean="0">
                <a:sym typeface="Wingdings" panose="05000000000000000000" pitchFamily="2" charset="2"/>
              </a:rPr>
              <a:t>2</a:t>
            </a:r>
            <a:r>
              <a:rPr lang="en-US" sz="4000" dirty="0" smtClean="0">
                <a:sym typeface="Wingdings" panose="05000000000000000000" pitchFamily="2" charset="2"/>
              </a:rPr>
              <a:t> + H</a:t>
            </a:r>
            <a:r>
              <a:rPr lang="en-US" sz="4000" baseline="-25000" dirty="0" smtClean="0">
                <a:sym typeface="Wingdings" panose="05000000000000000000" pitchFamily="2" charset="2"/>
              </a:rPr>
              <a:t>2</a:t>
            </a:r>
            <a:r>
              <a:rPr lang="en-US" sz="4000" dirty="0" smtClean="0">
                <a:sym typeface="Wingdings" panose="05000000000000000000" pitchFamily="2" charset="2"/>
              </a:rPr>
              <a:t>O</a:t>
            </a:r>
            <a:endParaRPr lang="en-US" sz="4000" baseline="-25000" dirty="0" smtClean="0"/>
          </a:p>
          <a:p>
            <a:r>
              <a:rPr lang="en-US" sz="4400" dirty="0" smtClean="0"/>
              <a:t>Given that:</a:t>
            </a:r>
          </a:p>
          <a:p>
            <a:pPr lvl="1"/>
            <a:r>
              <a:rPr lang="en-US" sz="4000" dirty="0"/>
              <a:t>CaCO</a:t>
            </a:r>
            <a:r>
              <a:rPr lang="en-US" sz="4000" baseline="-25000" dirty="0"/>
              <a:t>3</a:t>
            </a:r>
            <a:r>
              <a:rPr lang="en-US" sz="4000" dirty="0" smtClean="0"/>
              <a:t> </a:t>
            </a:r>
            <a:r>
              <a:rPr lang="en-US" sz="4000" dirty="0" smtClean="0">
                <a:sym typeface="Wingdings" panose="05000000000000000000" pitchFamily="2" charset="2"/>
              </a:rPr>
              <a:t> </a:t>
            </a:r>
            <a:r>
              <a:rPr lang="en-US" sz="4000" dirty="0" err="1" smtClean="0">
                <a:sym typeface="Wingdings" panose="05000000000000000000" pitchFamily="2" charset="2"/>
              </a:rPr>
              <a:t>CaO</a:t>
            </a:r>
            <a:r>
              <a:rPr lang="en-US" sz="4000" dirty="0" smtClean="0">
                <a:sym typeface="Wingdings" panose="05000000000000000000" pitchFamily="2" charset="2"/>
              </a:rPr>
              <a:t> </a:t>
            </a:r>
            <a:r>
              <a:rPr lang="en-US" sz="4000" dirty="0">
                <a:sym typeface="Wingdings" panose="05000000000000000000" pitchFamily="2" charset="2"/>
              </a:rPr>
              <a:t>+ CO</a:t>
            </a:r>
            <a:r>
              <a:rPr lang="en-US" sz="4000" baseline="-25000" dirty="0">
                <a:sym typeface="Wingdings" panose="05000000000000000000" pitchFamily="2" charset="2"/>
              </a:rPr>
              <a:t>2 </a:t>
            </a:r>
            <a:r>
              <a:rPr lang="en-US" sz="4000" baseline="-25000" dirty="0" smtClean="0">
                <a:sym typeface="Wingdings" panose="05000000000000000000" pitchFamily="2" charset="2"/>
              </a:rPr>
              <a:t>			</a:t>
            </a:r>
            <a:r>
              <a:rPr lang="el-GR" sz="4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Δ</a:t>
            </a: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H= </a:t>
            </a: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175 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kJ</a:t>
            </a:r>
          </a:p>
          <a:p>
            <a:pPr lvl="1"/>
            <a:r>
              <a:rPr lang="en-US" sz="4000" dirty="0" smtClean="0">
                <a:sym typeface="Wingdings" panose="05000000000000000000" pitchFamily="2" charset="2"/>
              </a:rPr>
              <a:t>Ca(OH)</a:t>
            </a:r>
            <a:r>
              <a:rPr lang="en-US" sz="4000" baseline="-25000" dirty="0" smtClean="0">
                <a:sym typeface="Wingdings" panose="05000000000000000000" pitchFamily="2" charset="2"/>
              </a:rPr>
              <a:t>2</a:t>
            </a:r>
            <a:r>
              <a:rPr lang="en-US" sz="4000" dirty="0" smtClean="0">
                <a:sym typeface="Wingdings" panose="05000000000000000000" pitchFamily="2" charset="2"/>
              </a:rPr>
              <a:t>  H</a:t>
            </a:r>
            <a:r>
              <a:rPr lang="en-US" sz="4000" baseline="-25000" dirty="0" smtClean="0">
                <a:sym typeface="Wingdings" panose="05000000000000000000" pitchFamily="2" charset="2"/>
              </a:rPr>
              <a:t>2</a:t>
            </a:r>
            <a:r>
              <a:rPr lang="en-US" sz="4000" dirty="0" smtClean="0">
                <a:sym typeface="Wingdings" panose="05000000000000000000" pitchFamily="2" charset="2"/>
              </a:rPr>
              <a:t>O + </a:t>
            </a:r>
            <a:r>
              <a:rPr lang="en-US" sz="4000" dirty="0" err="1" smtClean="0">
                <a:sym typeface="Wingdings" panose="05000000000000000000" pitchFamily="2" charset="2"/>
              </a:rPr>
              <a:t>CaO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		 </a:t>
            </a: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	 </a:t>
            </a:r>
            <a:r>
              <a:rPr lang="el-GR" sz="4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l-GR" sz="4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Δ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H= </a:t>
            </a: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67 kJ</a:t>
            </a:r>
          </a:p>
          <a:p>
            <a:pPr lvl="1"/>
            <a:r>
              <a:rPr lang="en-US" sz="4000" dirty="0">
                <a:sym typeface="Wingdings" panose="05000000000000000000" pitchFamily="2" charset="2"/>
              </a:rPr>
              <a:t>Ca(OH)</a:t>
            </a:r>
            <a:r>
              <a:rPr lang="en-US" sz="4000" baseline="-25000" dirty="0">
                <a:sym typeface="Wingdings" panose="05000000000000000000" pitchFamily="2" charset="2"/>
              </a:rPr>
              <a:t>2</a:t>
            </a: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+ 2HCl  </a:t>
            </a:r>
            <a:r>
              <a:rPr lang="en-US" sz="4000" dirty="0">
                <a:sym typeface="Wingdings" panose="05000000000000000000" pitchFamily="2" charset="2"/>
              </a:rPr>
              <a:t>CaCl</a:t>
            </a:r>
            <a:r>
              <a:rPr lang="en-US" sz="4000" baseline="-25000" dirty="0">
                <a:sym typeface="Wingdings" panose="05000000000000000000" pitchFamily="2" charset="2"/>
              </a:rPr>
              <a:t>2</a:t>
            </a: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+ 2H</a:t>
            </a:r>
            <a:r>
              <a:rPr lang="en-US" sz="4000" baseline="-25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O		</a:t>
            </a:r>
            <a:r>
              <a:rPr lang="el-GR" sz="44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Δ</a:t>
            </a: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H= </a:t>
            </a:r>
            <a:r>
              <a:rPr lang="en-US" sz="44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-198 kJ</a:t>
            </a:r>
            <a:endParaRPr lang="en-US" sz="4400" dirty="0" smtClean="0"/>
          </a:p>
          <a:p>
            <a:r>
              <a:rPr lang="en-US" sz="4400" dirty="0" smtClean="0"/>
              <a:t>Answer:		-90 kJ</a:t>
            </a:r>
          </a:p>
        </p:txBody>
      </p:sp>
    </p:spTree>
    <p:extLst>
      <p:ext uri="{BB962C8B-B14F-4D97-AF65-F5344CB8AC3E}">
        <p14:creationId xmlns:p14="http://schemas.microsoft.com/office/powerpoint/2010/main" val="125850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113</TotalTime>
  <Words>222</Words>
  <Application>Microsoft Office PowerPoint</Application>
  <PresentationFormat>Widescreen</PresentationFormat>
  <Paragraphs>76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Trebuchet MS</vt:lpstr>
      <vt:lpstr>Tw Cen MT</vt:lpstr>
      <vt:lpstr>Wingdings</vt:lpstr>
      <vt:lpstr>Circuit</vt:lpstr>
      <vt:lpstr>Can you handle the enthalpy?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you handle the enthalpy?</dc:title>
  <dc:creator>Courteney Hinkson</dc:creator>
  <cp:lastModifiedBy>Courteney Hinkson</cp:lastModifiedBy>
  <cp:revision>12</cp:revision>
  <cp:lastPrinted>2018-04-16T18:52:56Z</cp:lastPrinted>
  <dcterms:created xsi:type="dcterms:W3CDTF">2018-03-20T16:20:52Z</dcterms:created>
  <dcterms:modified xsi:type="dcterms:W3CDTF">2018-04-16T19:37:41Z</dcterms:modified>
</cp:coreProperties>
</file>